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169" autoAdjust="0"/>
  </p:normalViewPr>
  <p:slideViewPr>
    <p:cSldViewPr snapToGrid="0">
      <p:cViewPr>
        <p:scale>
          <a:sx n="40" d="100"/>
          <a:sy n="40" d="100"/>
        </p:scale>
        <p:origin x="268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2020-05-11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2946400" y="4127500"/>
            <a:ext cx="24841200" cy="2743200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6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우수한 면적 효율을 갖는 고 분해능의 시간차 측정이 가능한 </a:t>
            </a:r>
            <a:r>
              <a:rPr lang="en-US" altLang="ko-KR" sz="66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Vernier delay line</a:t>
            </a:r>
            <a:r>
              <a:rPr lang="ko-KR" altLang="en-US" sz="6600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설계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946398" y="9537210"/>
            <a:ext cx="24841200" cy="2567405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3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en-US" altLang="ko-KR" sz="3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</a:t>
            </a:r>
          </a:p>
          <a:p>
            <a:pPr algn="just"/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기존의 딜레이 측정을 위한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Vernier delay line (VDL)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의 구조의 경우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top inverter chain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과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bottom 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chain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inverter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크기를 서로 다르게 하여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top 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와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bottom 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propagation delay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차이 만큼의 분해능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(resolution)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갖는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delay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측정할 수 있었다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그러나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더 정교한 분해능을 갖는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설계하기 위해서 기존 구조는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크기를 조절해야 했기에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면적측면에서 이득을 볼 수가 없었다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본 칩 디자인에서는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면적 측면에서 이득을 보면서 기존 구조에서는 가질 수 없는 분해능의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설계하기 위해서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top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chain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metal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길이를 조절하여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top 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와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bottom inverter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propagation delay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 생성하였다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이러한 구조의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은 면적측면에서는 이득을 보면서 매우 정확한 분해능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(1ps)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갖는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delay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가 측정이 가능하다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857250" indent="-857250" algn="ctr">
              <a:buFontTx/>
              <a:buChar char="-"/>
            </a:pPr>
            <a:endParaRPr lang="ko-KR" altLang="en-US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946399" y="36076331"/>
            <a:ext cx="24841201" cy="222260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기존 구조의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은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top buffer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와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bottom buffer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size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차이가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propagation delay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차이를 만들어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우수한 면적이득과 고 분해능을 동시에 만족할 수 없었음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본 디자인에서 새로 제안한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구조는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top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부분과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bottom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부분의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buffer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사이즈는 같게 하고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top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부분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buffer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연결 부분에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metal1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metal2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를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겹쳐 두어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미세하게 분해능을 조정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이는 면적측면에서 이득을 보면서 매우 정교한 분해능의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설계를 가능하게 함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아직까지는 설계된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VDL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 정상 동작하는 것을 확인하기 어려움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이는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I/O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쪽의 문제로 생각되고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이를 해결하여 추후 정상동작 하는 것을 확인하길 기대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 </a:t>
            </a:r>
            <a:endParaRPr lang="ko-KR" altLang="en-US" sz="2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CED901-9632-41A4-A593-1F01C329A3EA}"/>
              </a:ext>
            </a:extLst>
          </p:cNvPr>
          <p:cNvSpPr txBox="1"/>
          <p:nvPr/>
        </p:nvSpPr>
        <p:spPr>
          <a:xfrm>
            <a:off x="2946400" y="7204762"/>
            <a:ext cx="2484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이기석</a:t>
            </a:r>
            <a:r>
              <a:rPr lang="en-US" altLang="ko-KR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4400" dirty="0" err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박근용</a:t>
            </a:r>
            <a:r>
              <a:rPr lang="en-US" altLang="ko-KR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백상현</a:t>
            </a:r>
            <a:endParaRPr lang="en-US" altLang="ko-KR" sz="4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algn="r"/>
            <a:r>
              <a:rPr lang="ko-KR" altLang="en-US" sz="44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한양대학교</a:t>
            </a:r>
            <a:endParaRPr lang="en-US" altLang="ko-KR" sz="44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5CE926-6AE3-4343-A079-DFD29C6AA2B8}"/>
              </a:ext>
            </a:extLst>
          </p:cNvPr>
          <p:cNvSpPr txBox="1"/>
          <p:nvPr/>
        </p:nvSpPr>
        <p:spPr>
          <a:xfrm>
            <a:off x="2946398" y="8542145"/>
            <a:ext cx="2484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latin typeface="+mj-ea"/>
                <a:ea typeface="+mj-ea"/>
                <a:cs typeface="Arial Unicode MS" panose="020B0604020202020204" pitchFamily="50" charset="-127"/>
              </a:rPr>
              <a:t>서론</a:t>
            </a:r>
            <a:endParaRPr lang="en-US" altLang="ko-KR" sz="4800" b="1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4A1A-6E9B-4F20-8A47-00626EE860A9}"/>
              </a:ext>
            </a:extLst>
          </p:cNvPr>
          <p:cNvSpPr txBox="1"/>
          <p:nvPr/>
        </p:nvSpPr>
        <p:spPr>
          <a:xfrm>
            <a:off x="2946400" y="12414516"/>
            <a:ext cx="804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/>
              <a:t>Vernier delay line</a:t>
            </a:r>
            <a:r>
              <a:rPr lang="ko-KR" altLang="en-US" sz="4800" b="1" dirty="0"/>
              <a:t>의 기본 구조</a:t>
            </a:r>
            <a:endParaRPr lang="en-US" altLang="ko-KR" sz="4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B5804-8E6A-4C8D-81DF-1CC63C997EC4}"/>
              </a:ext>
            </a:extLst>
          </p:cNvPr>
          <p:cNvSpPr txBox="1"/>
          <p:nvPr/>
        </p:nvSpPr>
        <p:spPr>
          <a:xfrm>
            <a:off x="11613898" y="13895176"/>
            <a:ext cx="15872577" cy="384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/>
              <a:t>Top (start)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/>
              <a:t>또는 </a:t>
            </a:r>
            <a:r>
              <a:rPr lang="en-US" altLang="ko-KR" sz="2800" dirty="0"/>
              <a:t>buffer)</a:t>
            </a:r>
            <a:r>
              <a:rPr lang="ko-KR" altLang="en-US" sz="2800" dirty="0"/>
              <a:t> </a:t>
            </a:r>
            <a:r>
              <a:rPr lang="en-US" altLang="ko-KR" sz="2800" dirty="0"/>
              <a:t>chain</a:t>
            </a:r>
            <a:r>
              <a:rPr lang="ko-KR" altLang="en-US" sz="2800" dirty="0"/>
              <a:t>과 </a:t>
            </a:r>
            <a:r>
              <a:rPr lang="en-US" altLang="ko-KR" sz="2800" dirty="0"/>
              <a:t>bottom (stop)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 chain</a:t>
            </a:r>
            <a:r>
              <a:rPr lang="ko-KR" altLang="en-US" sz="2800" dirty="0"/>
              <a:t>으로</a:t>
            </a:r>
            <a:r>
              <a:rPr lang="en-US" altLang="ko-KR" sz="2800" dirty="0"/>
              <a:t> </a:t>
            </a:r>
            <a:r>
              <a:rPr lang="ko-KR" altLang="en-US" sz="2800" dirty="0"/>
              <a:t>구성된다</a:t>
            </a:r>
            <a:r>
              <a:rPr lang="en-US" altLang="ko-KR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/>
              <a:t>Top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</a:t>
            </a:r>
            <a:r>
              <a:rPr lang="ko-KR" altLang="en-US" sz="2800" dirty="0"/>
              <a:t>와 </a:t>
            </a:r>
            <a:r>
              <a:rPr lang="en-US" altLang="ko-KR" sz="2800" dirty="0"/>
              <a:t>bottom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</a:t>
            </a:r>
            <a:r>
              <a:rPr lang="ko-KR" altLang="en-US" sz="2800" dirty="0"/>
              <a:t>는 크기의 차이로 인해 </a:t>
            </a:r>
            <a:r>
              <a:rPr lang="en-US" altLang="ko-KR" sz="2800" dirty="0"/>
              <a:t>propagation delay</a:t>
            </a:r>
            <a:r>
              <a:rPr lang="ko-KR" altLang="en-US" sz="2800" dirty="0"/>
              <a:t>가 다르다</a:t>
            </a:r>
            <a:r>
              <a:rPr lang="en-US" altLang="ko-KR" sz="2800" dirty="0"/>
              <a:t>. 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/>
              <a:t>Top</a:t>
            </a:r>
            <a:r>
              <a:rPr lang="ko-KR" altLang="en-US" sz="2800" dirty="0"/>
              <a:t> 부분에서 신호를 먼저 인가해 주고 난 뒤</a:t>
            </a:r>
            <a:r>
              <a:rPr lang="en-US" altLang="ko-KR" sz="2800" dirty="0"/>
              <a:t>, </a:t>
            </a:r>
            <a:r>
              <a:rPr lang="ko-KR" altLang="en-US" sz="2800" dirty="0">
                <a:cs typeface="Calibri" panose="020F0502020204030204" pitchFamily="34" charset="0"/>
              </a:rPr>
              <a:t>일정</a:t>
            </a:r>
            <a:r>
              <a:rPr lang="en-US" altLang="ko-KR" sz="2800" dirty="0">
                <a:cs typeface="Calibri" panose="020F0502020204030204" pitchFamily="34" charset="0"/>
              </a:rPr>
              <a:t> </a:t>
            </a:r>
            <a:r>
              <a:rPr lang="ko-KR" altLang="en-US" sz="2800" dirty="0">
                <a:cs typeface="Calibri" panose="020F0502020204030204" pitchFamily="34" charset="0"/>
              </a:rPr>
              <a:t>시간 이후에 </a:t>
            </a:r>
            <a:r>
              <a:rPr lang="en-US" altLang="ko-KR" sz="2800" dirty="0">
                <a:cs typeface="Calibri" panose="020F0502020204030204" pitchFamily="34" charset="0"/>
              </a:rPr>
              <a:t>bottom </a:t>
            </a:r>
            <a:r>
              <a:rPr lang="ko-KR" altLang="en-US" sz="2800" dirty="0">
                <a:cs typeface="Calibri" panose="020F0502020204030204" pitchFamily="34" charset="0"/>
              </a:rPr>
              <a:t>부분에 신호를 인가해 준다</a:t>
            </a:r>
            <a:r>
              <a:rPr lang="en-US" altLang="ko-KR" sz="2800" dirty="0"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>
                <a:cs typeface="Calibri" panose="020F0502020204030204" pitchFamily="34" charset="0"/>
              </a:rPr>
              <a:t>Top </a:t>
            </a:r>
            <a:r>
              <a:rPr lang="ko-KR" altLang="en-US" sz="2800" dirty="0">
                <a:cs typeface="Calibri" panose="020F0502020204030204" pitchFamily="34" charset="0"/>
              </a:rPr>
              <a:t>부분의</a:t>
            </a:r>
            <a:r>
              <a:rPr lang="en-US" altLang="ko-KR" sz="2800" dirty="0">
                <a:cs typeface="Calibri" panose="020F0502020204030204" pitchFamily="34" charset="0"/>
              </a:rPr>
              <a:t> propagation delay</a:t>
            </a:r>
            <a:r>
              <a:rPr lang="ko-KR" altLang="en-US" sz="2800" dirty="0">
                <a:cs typeface="Calibri" panose="020F0502020204030204" pitchFamily="34" charset="0"/>
              </a:rPr>
              <a:t>를 </a:t>
            </a:r>
            <a:r>
              <a:rPr lang="en-US" altLang="ko-KR" sz="2800" dirty="0">
                <a:cs typeface="Calibri" panose="020F0502020204030204" pitchFamily="34" charset="0"/>
              </a:rPr>
              <a:t>t1, bottom </a:t>
            </a:r>
            <a:r>
              <a:rPr lang="ko-KR" altLang="en-US" sz="2800" dirty="0">
                <a:cs typeface="Calibri" panose="020F0502020204030204" pitchFamily="34" charset="0"/>
              </a:rPr>
              <a:t>부분의 </a:t>
            </a:r>
            <a:r>
              <a:rPr lang="en-US" altLang="ko-KR" sz="2800" dirty="0">
                <a:cs typeface="Calibri" panose="020F0502020204030204" pitchFamily="34" charset="0"/>
              </a:rPr>
              <a:t>propagation delay</a:t>
            </a:r>
            <a:r>
              <a:rPr lang="ko-KR" altLang="en-US" sz="2800" dirty="0">
                <a:cs typeface="Calibri" panose="020F0502020204030204" pitchFamily="34" charset="0"/>
              </a:rPr>
              <a:t>를 </a:t>
            </a:r>
            <a:r>
              <a:rPr lang="en-US" altLang="ko-KR" sz="2800" dirty="0">
                <a:cs typeface="Calibri" panose="020F0502020204030204" pitchFamily="34" charset="0"/>
              </a:rPr>
              <a:t>t2</a:t>
            </a:r>
            <a:r>
              <a:rPr lang="ko-KR" altLang="en-US" sz="2800" dirty="0">
                <a:cs typeface="Calibri" panose="020F0502020204030204" pitchFamily="34" charset="0"/>
              </a:rPr>
              <a:t>라고</a:t>
            </a:r>
            <a:r>
              <a:rPr lang="en-US" altLang="ko-KR" sz="2800" dirty="0">
                <a:cs typeface="Calibri" panose="020F0502020204030204" pitchFamily="34" charset="0"/>
              </a:rPr>
              <a:t> </a:t>
            </a:r>
            <a:r>
              <a:rPr lang="ko-KR" altLang="en-US" sz="2800" dirty="0">
                <a:cs typeface="Calibri" panose="020F0502020204030204" pitchFamily="34" charset="0"/>
              </a:rPr>
              <a:t>하면 각 단계를 나아갈 때마다 </a:t>
            </a:r>
            <a:r>
              <a:rPr lang="en-US" altLang="ko-KR" sz="2800" dirty="0">
                <a:cs typeface="Calibri" panose="020F0502020204030204" pitchFamily="34" charset="0"/>
              </a:rPr>
              <a:t>t1 – t2</a:t>
            </a:r>
            <a:r>
              <a:rPr lang="ko-KR" altLang="en-US" sz="2800" dirty="0">
                <a:cs typeface="Calibri" panose="020F0502020204030204" pitchFamily="34" charset="0"/>
              </a:rPr>
              <a:t>씩 줄어들게 되고 이를 분해능 </a:t>
            </a:r>
            <a:r>
              <a:rPr lang="en-US" altLang="ko-KR" sz="2800" dirty="0">
                <a:cs typeface="Calibri" panose="020F0502020204030204" pitchFamily="34" charset="0"/>
              </a:rPr>
              <a:t>(resolution)</a:t>
            </a:r>
            <a:r>
              <a:rPr lang="ko-KR" altLang="en-US" sz="2800" dirty="0">
                <a:cs typeface="Calibri" panose="020F0502020204030204" pitchFamily="34" charset="0"/>
              </a:rPr>
              <a:t>이라고 정의한다</a:t>
            </a:r>
            <a:r>
              <a:rPr lang="en-US" altLang="ko-KR" sz="2800" dirty="0">
                <a:cs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>
                <a:cs typeface="Calibri" panose="020F0502020204030204" pitchFamily="34" charset="0"/>
              </a:rPr>
              <a:t>즉</a:t>
            </a:r>
            <a:r>
              <a:rPr lang="en-US" altLang="ko-KR" sz="2800" dirty="0">
                <a:cs typeface="Calibri" panose="020F0502020204030204" pitchFamily="34" charset="0"/>
              </a:rPr>
              <a:t>, </a:t>
            </a:r>
            <a:r>
              <a:rPr lang="ko-KR" altLang="en-US" sz="2800" dirty="0">
                <a:cs typeface="Calibri" panose="020F0502020204030204" pitchFamily="34" charset="0"/>
              </a:rPr>
              <a:t>분해능은 다음과 같이 정의된다</a:t>
            </a:r>
            <a:r>
              <a:rPr lang="en-US" altLang="ko-KR" sz="2800" dirty="0">
                <a:cs typeface="Calibri" panose="020F0502020204030204" pitchFamily="34" charset="0"/>
              </a:rPr>
              <a:t>.</a:t>
            </a:r>
            <a:br>
              <a:rPr lang="en-US" altLang="ko-KR" sz="2800" dirty="0">
                <a:cs typeface="Calibri" panose="020F0502020204030204" pitchFamily="34" charset="0"/>
              </a:rPr>
            </a:br>
            <a:r>
              <a:rPr lang="en-US" altLang="ko-KR" sz="2800" dirty="0">
                <a:cs typeface="Calibri" panose="020F0502020204030204" pitchFamily="34" charset="0"/>
              </a:rPr>
              <a:t>                                                                 Resolution = t1 – t2                                                                             (1)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>
                <a:cs typeface="Calibri" panose="020F0502020204030204" pitchFamily="34" charset="0"/>
              </a:rPr>
              <a:t>이러한 구조를 갖는 </a:t>
            </a:r>
            <a:r>
              <a:rPr lang="en-US" altLang="ko-KR" sz="2800" dirty="0">
                <a:cs typeface="Calibri" panose="020F0502020204030204" pitchFamily="34" charset="0"/>
              </a:rPr>
              <a:t>VDL</a:t>
            </a:r>
            <a:r>
              <a:rPr lang="ko-KR" altLang="en-US" sz="2800" dirty="0">
                <a:cs typeface="Calibri" panose="020F0502020204030204" pitchFamily="34" charset="0"/>
              </a:rPr>
              <a:t>의 분해능은 </a:t>
            </a:r>
            <a:r>
              <a:rPr lang="en-US" altLang="ko-KR" sz="2800" dirty="0">
                <a:cs typeface="Calibri" panose="020F0502020204030204" pitchFamily="34" charset="0"/>
              </a:rPr>
              <a:t>3.4ns</a:t>
            </a:r>
            <a:r>
              <a:rPr lang="ko-KR" altLang="en-US" sz="2800" dirty="0">
                <a:cs typeface="Calibri" panose="020F0502020204030204" pitchFamily="34" charset="0"/>
              </a:rPr>
              <a:t>까지 측정되었다</a:t>
            </a:r>
            <a:r>
              <a:rPr lang="en-US" altLang="ko-KR" sz="2800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그림 3" descr="개체, 시계이(가) 표시된 사진&#10;&#10;자동 생성된 설명">
            <a:extLst>
              <a:ext uri="{FF2B5EF4-FFF2-40B4-BE49-F238E27FC236}">
                <a16:creationId xmlns:a16="http://schemas.microsoft.com/office/drawing/2014/main" id="{95A31D33-0D36-4CCB-BE71-354B7E12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61" y="13452498"/>
            <a:ext cx="8039512" cy="4255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03820A-4252-4893-896E-B8B28FBE3D89}"/>
              </a:ext>
            </a:extLst>
          </p:cNvPr>
          <p:cNvSpPr txBox="1"/>
          <p:nvPr/>
        </p:nvSpPr>
        <p:spPr>
          <a:xfrm>
            <a:off x="2946401" y="18102261"/>
            <a:ext cx="15020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우수한 면적 효율 및 고 분해능을 갖는 </a:t>
            </a:r>
            <a:r>
              <a:rPr lang="en-US" altLang="ko-KR" sz="4800" b="1" dirty="0"/>
              <a:t>Vernier delay 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DB3680-1439-4CAD-AF79-57A686A46DC0}"/>
              </a:ext>
            </a:extLst>
          </p:cNvPr>
          <p:cNvSpPr txBox="1"/>
          <p:nvPr/>
        </p:nvSpPr>
        <p:spPr>
          <a:xfrm>
            <a:off x="2946399" y="25157532"/>
            <a:ext cx="804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실험</a:t>
            </a:r>
            <a:endParaRPr lang="en-US" altLang="ko-KR" sz="4800" b="1" dirty="0"/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545BCC87-1927-42BD-A2AA-40ADD21B5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62" y="19364205"/>
            <a:ext cx="8039512" cy="12765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107ED3-E910-4DB0-9D94-324BC674493D}"/>
              </a:ext>
            </a:extLst>
          </p:cNvPr>
          <p:cNvSpPr txBox="1"/>
          <p:nvPr/>
        </p:nvSpPr>
        <p:spPr>
          <a:xfrm>
            <a:off x="14684828" y="19386749"/>
            <a:ext cx="13003463" cy="527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/>
              <a:t>기존 구조의 </a:t>
            </a:r>
            <a:r>
              <a:rPr lang="en-US" altLang="ko-KR" sz="2800" dirty="0"/>
              <a:t>VDL</a:t>
            </a:r>
            <a:r>
              <a:rPr lang="ko-KR" altLang="en-US" sz="2800" dirty="0"/>
              <a:t>의 경우</a:t>
            </a:r>
            <a:r>
              <a:rPr lang="en-US" altLang="ko-KR" sz="2800" dirty="0"/>
              <a:t>, top inverter</a:t>
            </a:r>
            <a:r>
              <a:rPr lang="ko-KR" altLang="en-US" sz="2800" dirty="0"/>
              <a:t>와</a:t>
            </a:r>
            <a:r>
              <a:rPr lang="en-US" altLang="ko-KR" sz="2800" dirty="0"/>
              <a:t> bottom inverter</a:t>
            </a:r>
            <a:r>
              <a:rPr lang="ko-KR" altLang="en-US" sz="2800" dirty="0"/>
              <a:t>의 크기를 다르게 하여 </a:t>
            </a:r>
            <a:r>
              <a:rPr lang="en-US" altLang="ko-KR" sz="2800" dirty="0"/>
              <a:t>t1</a:t>
            </a:r>
            <a:r>
              <a:rPr lang="ko-KR" altLang="en-US" sz="2800" dirty="0"/>
              <a:t>과</a:t>
            </a:r>
            <a:r>
              <a:rPr lang="en-US" altLang="ko-KR" sz="2800" dirty="0"/>
              <a:t> t2</a:t>
            </a:r>
            <a:r>
              <a:rPr lang="ko-KR" altLang="en-US" sz="2800" dirty="0"/>
              <a:t>가 다른 값을 갖도록 설정해 주었다</a:t>
            </a:r>
            <a:r>
              <a:rPr lang="en-US" altLang="ko-KR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/>
              <a:t>새로운 구조의 </a:t>
            </a:r>
            <a:r>
              <a:rPr lang="en-US" altLang="ko-KR" sz="2800" dirty="0"/>
              <a:t>VDL</a:t>
            </a:r>
            <a:r>
              <a:rPr lang="ko-KR" altLang="en-US" sz="2800" dirty="0"/>
              <a:t>의 경우</a:t>
            </a:r>
            <a:r>
              <a:rPr lang="en-US" altLang="ko-KR" sz="2800" dirty="0"/>
              <a:t>, top</a:t>
            </a:r>
            <a:r>
              <a:rPr lang="ko-KR" altLang="en-US" sz="2800" dirty="0"/>
              <a:t>과 </a:t>
            </a:r>
            <a:r>
              <a:rPr lang="en-US" altLang="ko-KR" sz="2800" dirty="0"/>
              <a:t>bottom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 </a:t>
            </a:r>
            <a:r>
              <a:rPr lang="ko-KR" altLang="en-US" sz="2800" dirty="0"/>
              <a:t>크기는 같게 설계하여 </a:t>
            </a:r>
            <a:r>
              <a:rPr lang="en-US" altLang="ko-KR" sz="2800" dirty="0"/>
              <a:t>inverter </a:t>
            </a:r>
            <a:r>
              <a:rPr lang="ko-KR" altLang="en-US" sz="2800" dirty="0"/>
              <a:t>크기에 따른 </a:t>
            </a:r>
            <a:r>
              <a:rPr lang="en-US" altLang="ko-KR" sz="2800" dirty="0"/>
              <a:t>t1</a:t>
            </a:r>
            <a:r>
              <a:rPr lang="ko-KR" altLang="en-US" sz="2800" dirty="0"/>
              <a:t>과</a:t>
            </a:r>
            <a:r>
              <a:rPr lang="en-US" altLang="ko-KR" sz="2800" dirty="0"/>
              <a:t> t2</a:t>
            </a:r>
            <a:r>
              <a:rPr lang="ko-KR" altLang="en-US" sz="2800" dirty="0"/>
              <a:t>의 차이는 생성되지 않는다</a:t>
            </a:r>
            <a:r>
              <a:rPr lang="en-US" altLang="ko-KR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/>
              <a:t>t1</a:t>
            </a:r>
            <a:r>
              <a:rPr lang="ko-KR" altLang="en-US" sz="2800" dirty="0"/>
              <a:t>과 </a:t>
            </a:r>
            <a:r>
              <a:rPr lang="en-US" altLang="ko-KR" sz="2800" dirty="0"/>
              <a:t>t2</a:t>
            </a:r>
            <a:r>
              <a:rPr lang="ko-KR" altLang="en-US" sz="2800" dirty="0"/>
              <a:t>의 차이를 발생시키기 위해서</a:t>
            </a:r>
            <a:r>
              <a:rPr lang="en-US" altLang="ko-KR" sz="2800" dirty="0"/>
              <a:t>, </a:t>
            </a:r>
            <a:r>
              <a:rPr lang="ko-KR" altLang="en-US" sz="2800" dirty="0"/>
              <a:t>왼쪽그림과 같이 </a:t>
            </a:r>
            <a:r>
              <a:rPr lang="en-US" altLang="ko-KR" sz="2800" dirty="0"/>
              <a:t>top </a:t>
            </a:r>
            <a:r>
              <a:rPr lang="ko-KR" altLang="en-US" sz="2800" dirty="0"/>
              <a:t>부분의 </a:t>
            </a:r>
            <a:r>
              <a:rPr lang="en-US" altLang="ko-KR" sz="2800" dirty="0"/>
              <a:t>inverter chain</a:t>
            </a:r>
            <a:r>
              <a:rPr lang="ko-KR" altLang="en-US" sz="2800" dirty="0"/>
              <a:t>을 연결하는 과정에서</a:t>
            </a:r>
            <a:r>
              <a:rPr lang="en-US" altLang="ko-KR" sz="2800" dirty="0"/>
              <a:t>, </a:t>
            </a:r>
            <a:r>
              <a:rPr lang="ko-KR" altLang="en-US" sz="2800" dirty="0"/>
              <a:t>서로 다른 두개의 </a:t>
            </a:r>
            <a:r>
              <a:rPr lang="en-US" altLang="ko-KR" sz="2800" dirty="0"/>
              <a:t>metal (metal1, metal2)</a:t>
            </a:r>
            <a:r>
              <a:rPr lang="ko-KR" altLang="en-US" sz="2800" dirty="0"/>
              <a:t>을 사용한다</a:t>
            </a:r>
            <a:r>
              <a:rPr lang="en-US" altLang="ko-KR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/>
              <a:t>두개의 </a:t>
            </a:r>
            <a:r>
              <a:rPr lang="en-US" altLang="ko-KR" sz="2800" dirty="0"/>
              <a:t>metal </a:t>
            </a:r>
            <a:r>
              <a:rPr lang="ko-KR" altLang="en-US" sz="2800" dirty="0"/>
              <a:t>길이를 서로 겹쳐서 두되</a:t>
            </a:r>
            <a:r>
              <a:rPr lang="en-US" altLang="ko-KR" sz="2800" dirty="0"/>
              <a:t>, </a:t>
            </a:r>
            <a:r>
              <a:rPr lang="ko-KR" altLang="en-US" sz="2800" dirty="0"/>
              <a:t>겹쳐져서 위에 두어 진 </a:t>
            </a:r>
            <a:r>
              <a:rPr lang="en-US" altLang="ko-KR" sz="2800" dirty="0"/>
              <a:t>metal2</a:t>
            </a:r>
            <a:r>
              <a:rPr lang="ko-KR" altLang="en-US" sz="2800" dirty="0"/>
              <a:t>의 길이를 조정함으로써 미세하게 </a:t>
            </a:r>
            <a:r>
              <a:rPr lang="en-US" altLang="ko-KR" sz="2800" dirty="0"/>
              <a:t>delay </a:t>
            </a:r>
            <a:r>
              <a:rPr lang="ko-KR" altLang="en-US" sz="2800" dirty="0"/>
              <a:t>차이를 만들어 낼 수 있다</a:t>
            </a:r>
            <a:r>
              <a:rPr lang="en-US" altLang="ko-KR" sz="2800" dirty="0"/>
              <a:t>. 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ko-KR" sz="2800" dirty="0"/>
              <a:t>Metal2</a:t>
            </a:r>
            <a:r>
              <a:rPr lang="ko-KR" altLang="en-US" sz="2800" dirty="0"/>
              <a:t>의</a:t>
            </a:r>
            <a:r>
              <a:rPr lang="en-US" altLang="ko-KR" sz="2800" dirty="0"/>
              <a:t> </a:t>
            </a:r>
            <a:r>
              <a:rPr lang="ko-KR" altLang="en-US" sz="2800" dirty="0"/>
              <a:t>길이에 따라서</a:t>
            </a:r>
            <a:r>
              <a:rPr lang="en-US" altLang="ko-KR" sz="2800" dirty="0"/>
              <a:t>, </a:t>
            </a:r>
            <a:r>
              <a:rPr lang="ko-KR" altLang="en-US" sz="2800" dirty="0"/>
              <a:t>다양한 분해능을 갖는 </a:t>
            </a:r>
            <a:r>
              <a:rPr lang="en-US" altLang="ko-KR" sz="2800" dirty="0"/>
              <a:t>VDL</a:t>
            </a:r>
            <a:r>
              <a:rPr lang="ko-KR" altLang="en-US" sz="2800" dirty="0"/>
              <a:t>을 설계할 수 있다</a:t>
            </a:r>
            <a:r>
              <a:rPr lang="en-US" altLang="ko-KR" sz="2800" dirty="0"/>
              <a:t>. </a:t>
            </a:r>
            <a:r>
              <a:rPr lang="ko-KR" altLang="en-US" sz="2800" dirty="0"/>
              <a:t>시뮬레이션 단계에서 </a:t>
            </a:r>
            <a:r>
              <a:rPr lang="en-US" altLang="ko-KR" sz="2800" dirty="0"/>
              <a:t>1ps, 7ps, 15ps </a:t>
            </a:r>
            <a:r>
              <a:rPr lang="ko-KR" altLang="en-US" sz="2800" dirty="0"/>
              <a:t>총 </a:t>
            </a:r>
            <a:r>
              <a:rPr lang="en-US" altLang="ko-KR" sz="2800" dirty="0"/>
              <a:t>3</a:t>
            </a:r>
            <a:r>
              <a:rPr lang="ko-KR" altLang="en-US" sz="2800" dirty="0"/>
              <a:t>개의 </a:t>
            </a:r>
            <a:r>
              <a:rPr lang="en-US" altLang="ko-KR" sz="2800" dirty="0"/>
              <a:t>delay</a:t>
            </a:r>
            <a:r>
              <a:rPr lang="ko-KR" altLang="en-US" sz="2800" dirty="0"/>
              <a:t>가 생성되는 것을 확인하였다</a:t>
            </a:r>
            <a:r>
              <a:rPr lang="en-US" altLang="ko-KR" sz="2800" dirty="0"/>
              <a:t>.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ko-KR" altLang="en-US" sz="2800" dirty="0"/>
              <a:t>본 연구실에서는 분해능이 각각 </a:t>
            </a:r>
            <a:r>
              <a:rPr lang="en-US" altLang="ko-KR" sz="2800" dirty="0"/>
              <a:t>1ps, 7ps, 15ps </a:t>
            </a:r>
            <a:r>
              <a:rPr lang="ko-KR" altLang="en-US" sz="2800" dirty="0"/>
              <a:t>총 </a:t>
            </a:r>
            <a:r>
              <a:rPr lang="en-US" altLang="ko-KR" sz="2800" dirty="0"/>
              <a:t>3</a:t>
            </a:r>
            <a:r>
              <a:rPr lang="ko-KR" altLang="en-US" sz="2800" dirty="0"/>
              <a:t>개의 </a:t>
            </a:r>
            <a:r>
              <a:rPr lang="en-US" altLang="ko-KR" sz="2800" dirty="0"/>
              <a:t>VDL</a:t>
            </a:r>
            <a:r>
              <a:rPr lang="ko-KR" altLang="en-US" sz="2800" dirty="0"/>
              <a:t>을 설계하였다</a:t>
            </a:r>
            <a:r>
              <a:rPr lang="en-US" altLang="ko-KR" sz="2800" dirty="0"/>
              <a:t>. </a:t>
            </a:r>
          </a:p>
        </p:txBody>
      </p:sp>
      <p:pic>
        <p:nvPicPr>
          <p:cNvPr id="20" name="그림 19" descr="테이블, 앉아있는, 컴퓨터이(가) 표시된 사진&#10;&#10;자동 생성된 설명">
            <a:extLst>
              <a:ext uri="{FF2B5EF4-FFF2-40B4-BE49-F238E27FC236}">
                <a16:creationId xmlns:a16="http://schemas.microsoft.com/office/drawing/2014/main" id="{85A049BA-40EB-4123-A34A-7B615E057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49" y="29767779"/>
            <a:ext cx="8038800" cy="5084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2A890-8462-4FF1-A1E0-F8A030531B7C}"/>
                  </a:ext>
                </a:extLst>
              </p:cNvPr>
              <p:cNvSpPr txBox="1"/>
              <p:nvPr/>
            </p:nvSpPr>
            <p:spPr>
              <a:xfrm>
                <a:off x="11815714" y="25541371"/>
                <a:ext cx="15872577" cy="95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ko-KR" altLang="en-US" sz="2800" dirty="0"/>
                  <a:t>본</a:t>
                </a:r>
                <a:r>
                  <a:rPr lang="en-US" altLang="ko-KR" sz="2800" dirty="0"/>
                  <a:t> </a:t>
                </a:r>
                <a:r>
                  <a:rPr lang="ko-KR" altLang="en-US" sz="2800" dirty="0"/>
                  <a:t>연구실에서 설계한 </a:t>
                </a:r>
                <a:r>
                  <a:rPr lang="en-US" altLang="ko-KR" sz="2800" dirty="0"/>
                  <a:t>VDL</a:t>
                </a:r>
                <a:r>
                  <a:rPr lang="ko-KR" altLang="en-US" sz="2800" dirty="0"/>
                  <a:t>의 경우 각각 </a:t>
                </a:r>
                <a:r>
                  <a:rPr lang="en-US" altLang="ko-KR" sz="2800" dirty="0"/>
                  <a:t>top buffer</a:t>
                </a:r>
                <a:r>
                  <a:rPr lang="ko-KR" altLang="en-US" sz="2800" dirty="0"/>
                  <a:t>와 </a:t>
                </a:r>
                <a:r>
                  <a:rPr lang="en-US" altLang="ko-KR" sz="2800" dirty="0"/>
                  <a:t>bottom buffer </a:t>
                </a:r>
                <a:r>
                  <a:rPr lang="ko-KR" altLang="en-US" sz="2800" dirty="0"/>
                  <a:t>부분을 </a:t>
                </a:r>
                <a:r>
                  <a:rPr lang="en-US" altLang="ko-KR" sz="2800" dirty="0"/>
                  <a:t>1024</a:t>
                </a:r>
                <a:r>
                  <a:rPr lang="ko-KR" altLang="en-US" sz="2800" dirty="0"/>
                  <a:t>개씩 연결하여 각 </a:t>
                </a:r>
                <a:r>
                  <a:rPr lang="en-US" altLang="ko-KR" sz="2800" dirty="0"/>
                  <a:t>chain</a:t>
                </a:r>
                <a:r>
                  <a:rPr lang="ko-KR" altLang="en-US" sz="2800" dirty="0"/>
                  <a:t>을 구성하였다</a:t>
                </a:r>
                <a:r>
                  <a:rPr lang="en-US" altLang="ko-KR" sz="2800" dirty="0"/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ko-KR" altLang="en-US" sz="2800" dirty="0"/>
                  <a:t>따라서</a:t>
                </a:r>
                <a:r>
                  <a:rPr lang="en-US" altLang="ko-KR" sz="2800" dirty="0"/>
                  <a:t>, delay </a:t>
                </a:r>
                <a:r>
                  <a:rPr lang="ko-KR" altLang="en-US" sz="2800" dirty="0"/>
                  <a:t>측정범위는 분해능이 </a:t>
                </a:r>
                <a:r>
                  <a:rPr lang="en-US" altLang="ko-KR" sz="2800" dirty="0"/>
                  <a:t>1ps</a:t>
                </a:r>
                <a:r>
                  <a:rPr lang="ko-KR" altLang="en-US" sz="2800" dirty="0"/>
                  <a:t> 일 경우</a:t>
                </a:r>
                <a:r>
                  <a:rPr lang="en-US" altLang="ko-KR" sz="2800" dirty="0"/>
                  <a:t>, 1 – 1024 </a:t>
                </a:r>
                <a:r>
                  <a:rPr lang="en-US" altLang="ko-KR" sz="2800" dirty="0" err="1"/>
                  <a:t>ps</a:t>
                </a:r>
                <a:r>
                  <a:rPr lang="en-US" altLang="ko-KR" sz="2800" dirty="0"/>
                  <a:t> </a:t>
                </a:r>
                <a:r>
                  <a:rPr lang="ko-KR" altLang="en-US" sz="2800" dirty="0"/>
                  <a:t>가 된다</a:t>
                </a:r>
                <a:r>
                  <a:rPr lang="en-US" altLang="ko-KR" sz="2800" dirty="0"/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/>
                  <a:t>Top</a:t>
                </a:r>
                <a:r>
                  <a:rPr lang="ko-KR" altLang="en-US" sz="2800" dirty="0"/>
                  <a:t> </a:t>
                </a:r>
                <a:r>
                  <a:rPr lang="en-US" altLang="ko-KR" sz="2800" dirty="0"/>
                  <a:t>buffer chain</a:t>
                </a:r>
                <a:r>
                  <a:rPr lang="ko-KR" altLang="en-US" sz="2800" dirty="0"/>
                  <a:t>에서 각 </a:t>
                </a:r>
                <a:r>
                  <a:rPr lang="en-US" altLang="ko-KR" sz="2800" dirty="0"/>
                  <a:t>buffer</a:t>
                </a:r>
                <a:r>
                  <a:rPr lang="ko-KR" altLang="en-US" sz="2800" dirty="0"/>
                  <a:t>의 </a:t>
                </a:r>
                <a:r>
                  <a:rPr lang="en-US" altLang="ko-KR" sz="2800" dirty="0"/>
                  <a:t>output</a:t>
                </a:r>
                <a:r>
                  <a:rPr lang="ko-KR" altLang="en-US" sz="2800" dirty="0"/>
                  <a:t>은 </a:t>
                </a:r>
                <a:r>
                  <a:rPr lang="en-US" altLang="ko-KR" sz="2800" dirty="0"/>
                  <a:t>shift register</a:t>
                </a:r>
                <a:r>
                  <a:rPr lang="ko-KR" altLang="en-US" sz="2800" dirty="0"/>
                  <a:t>에 연결되어 있다 </a:t>
                </a:r>
                <a:r>
                  <a:rPr lang="en-US" altLang="ko-KR" sz="2800" dirty="0"/>
                  <a:t>(</a:t>
                </a:r>
                <a:r>
                  <a:rPr lang="ko-KR" altLang="en-US" sz="2800" dirty="0"/>
                  <a:t>왼쪽그림에는 표시되어 있지 않음</a:t>
                </a:r>
                <a:r>
                  <a:rPr lang="en-US" altLang="ko-KR" sz="2800" dirty="0"/>
                  <a:t>). </a:t>
                </a:r>
                <a:r>
                  <a:rPr lang="ko-KR" altLang="en-US" sz="2800" dirty="0"/>
                  <a:t>이는 단계별 </a:t>
                </a:r>
                <a:r>
                  <a:rPr lang="en-US" altLang="ko-KR" sz="2800" dirty="0"/>
                  <a:t>top buffer </a:t>
                </a:r>
                <a:r>
                  <a:rPr lang="ko-KR" altLang="en-US" sz="2800" dirty="0"/>
                  <a:t>의 </a:t>
                </a:r>
                <a:r>
                  <a:rPr lang="en-US" altLang="ko-KR" sz="2800" dirty="0"/>
                  <a:t>output </a:t>
                </a:r>
                <a:r>
                  <a:rPr lang="ko-KR" altLang="en-US" sz="2800" dirty="0"/>
                  <a:t>을 확인하기 위함이다</a:t>
                </a:r>
                <a:r>
                  <a:rPr lang="en-US" altLang="ko-KR" sz="2800" dirty="0"/>
                  <a:t>. 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ko-KR" altLang="en-US" sz="2800" dirty="0"/>
                  <a:t>실험을 진행하기 위해서 초기값으로 </a:t>
                </a:r>
                <a:r>
                  <a:rPr lang="en-US" altLang="ko-KR" sz="2800" dirty="0"/>
                  <a:t>T = B = 0 </a:t>
                </a:r>
                <a:r>
                  <a:rPr lang="ko-KR" altLang="en-US" sz="2800" dirty="0"/>
                  <a:t>으로 설정해주고</a:t>
                </a:r>
                <a:r>
                  <a:rPr lang="en-US" altLang="ko-KR" sz="2800" dirty="0"/>
                  <a:t>, S/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ko-KR" sz="2800" dirty="0"/>
                  <a:t> = 0 </a:t>
                </a:r>
                <a:r>
                  <a:rPr lang="ko-KR" altLang="en-US" sz="2800" dirty="0"/>
                  <a:t>으로 설정해주어 </a:t>
                </a:r>
                <a:r>
                  <a:rPr lang="en-US" altLang="ko-KR" sz="2800" dirty="0"/>
                  <a:t>shift register </a:t>
                </a:r>
                <a:r>
                  <a:rPr lang="ko-KR" altLang="en-US" sz="2800" dirty="0"/>
                  <a:t>를 </a:t>
                </a:r>
                <a:r>
                  <a:rPr lang="en-US" altLang="ko-KR" sz="2800" dirty="0"/>
                  <a:t>write mode</a:t>
                </a:r>
                <a:r>
                  <a:rPr lang="ko-KR" altLang="en-US" sz="2800" dirty="0"/>
                  <a:t>로 설정해준다</a:t>
                </a:r>
                <a:r>
                  <a:rPr lang="en-US" altLang="ko-KR" sz="2800" dirty="0"/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/>
                  <a:t>FPGA</a:t>
                </a:r>
                <a:r>
                  <a:rPr lang="ko-KR" altLang="en-US" sz="2800" dirty="0"/>
                  <a:t>에서 </a:t>
                </a:r>
                <a:r>
                  <a:rPr lang="en-US" altLang="ko-KR" sz="2800" dirty="0"/>
                  <a:t>T</a:t>
                </a:r>
                <a:r>
                  <a:rPr lang="ko-KR" altLang="en-US" sz="2800" dirty="0"/>
                  <a:t>와 </a:t>
                </a:r>
                <a:r>
                  <a:rPr lang="en-US" altLang="ko-KR" sz="2800" dirty="0"/>
                  <a:t>B</a:t>
                </a:r>
                <a:r>
                  <a:rPr lang="ko-KR" altLang="en-US" sz="2800" dirty="0"/>
                  <a:t>를 </a:t>
                </a:r>
                <a:r>
                  <a:rPr lang="en-US" altLang="ko-KR" sz="2800" dirty="0"/>
                  <a:t>0</a:t>
                </a:r>
                <a:r>
                  <a:rPr lang="ko-KR" altLang="en-US" sz="2800" dirty="0"/>
                  <a:t>에서 동시에 </a:t>
                </a:r>
                <a:r>
                  <a:rPr lang="en-US" altLang="ko-KR" sz="2800" dirty="0"/>
                  <a:t>1</a:t>
                </a:r>
                <a:r>
                  <a:rPr lang="ko-KR" altLang="en-US" sz="2800" dirty="0"/>
                  <a:t>로 설정해준다</a:t>
                </a:r>
                <a:r>
                  <a:rPr lang="en-US" altLang="ko-KR" sz="2800" dirty="0"/>
                  <a:t>. 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/>
                  <a:t>VDL</a:t>
                </a:r>
                <a:r>
                  <a:rPr lang="ko-KR" altLang="en-US" sz="2800" dirty="0"/>
                  <a:t>에 도달하는 </a:t>
                </a:r>
                <a:r>
                  <a:rPr lang="el-GR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과 </a:t>
                </a:r>
                <a:r>
                  <a:rPr lang="el-GR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t2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의 차이로 인해서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top buffer (Tin)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쪽의 신호가 먼저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로 변한다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  <a:endParaRPr lang="en-US" altLang="ko-KR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Top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buffer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한 개의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delay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는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bottom buffer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한 개의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delay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보다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1ps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크다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Delay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측정 범위가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– 1024 </a:t>
                </a:r>
                <a:r>
                  <a:rPr lang="en-US" altLang="ko-KR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이므로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Tin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신호가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Bin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신호보다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1024 </a:t>
                </a:r>
                <a:r>
                  <a:rPr lang="en-US" altLang="ko-KR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ps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이전에 먼저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로 바뀌면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delay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측정이 가능하다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Tin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쪽의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buffer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는 계속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값을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shift register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에 전달하면서 나아간다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Bin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신호가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Tin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신호를 따라잡는 순간 이후 단계의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top buffer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들은 동작하지 않으며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shift register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에는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값이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쓰여진다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1024 clock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이후에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shift register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값을 확인해 보면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0000 …. 1111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을 확인할 수 있다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0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부분은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bottom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부분의 신호가 더 빨리 나아갈 때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부분은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top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부분의 신호가 더 빨리 나아갈 때를 의미한다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왼쪽 아래 그림은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FPGA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 = B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신호에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을 인가하였을 때 </a:t>
                </a:r>
                <a:r>
                  <a:rPr lang="el-GR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t2 – </a:t>
                </a:r>
                <a:r>
                  <a:rPr lang="el-GR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t1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신호가 측정되는 그림을 보여준 것이다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VDL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의 기능이 정상적으로 확인된다면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Shift register output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의 형태가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0000 … 1111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이 관찰되어야 하는데 현재로서는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0000 … 000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또는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1111 … 111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이 관찰된다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아직까지는 본 연구실에서 디자인한 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VDL</a:t>
                </a:r>
                <a:r>
                  <a:rPr lang="ko-KR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의 기능이 정상 동작하는 것을 확인할 수 없다</a:t>
                </a:r>
                <a:r>
                  <a:rPr lang="en-US" altLang="ko-K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2A890-8462-4FF1-A1E0-F8A03053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5714" y="25541371"/>
                <a:ext cx="15872577" cy="9544664"/>
              </a:xfrm>
              <a:prstGeom prst="rect">
                <a:avLst/>
              </a:prstGeom>
              <a:blipFill>
                <a:blip r:embed="rId5"/>
                <a:stretch>
                  <a:fillRect l="-691" t="-639" r="-653" b="-8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2B14B54-7CAB-4DCA-9206-58D9DD3F378F}"/>
              </a:ext>
            </a:extLst>
          </p:cNvPr>
          <p:cNvSpPr txBox="1"/>
          <p:nvPr/>
        </p:nvSpPr>
        <p:spPr>
          <a:xfrm>
            <a:off x="2946399" y="35187165"/>
            <a:ext cx="804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/>
              <a:t>결론</a:t>
            </a:r>
            <a:endParaRPr lang="en-US" altLang="ko-KR" sz="4800" b="1" dirty="0"/>
          </a:p>
        </p:txBody>
      </p:sp>
      <p:pic>
        <p:nvPicPr>
          <p:cNvPr id="19" name="그림 18" descr="스크린샷이(가) 표시된 사진&#10;&#10;자동 생성된 설명">
            <a:extLst>
              <a:ext uri="{FF2B5EF4-FFF2-40B4-BE49-F238E27FC236}">
                <a16:creationId xmlns:a16="http://schemas.microsoft.com/office/drawing/2014/main" id="{FC528CB7-DD86-49C0-A0B9-4523708B5F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84" y="26046698"/>
            <a:ext cx="8038800" cy="345734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060EBDD-31EB-4D04-936B-02CFC8B7B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61" y="20754123"/>
            <a:ext cx="5665910" cy="4177136"/>
          </a:xfrm>
          <a:prstGeom prst="rect">
            <a:avLst/>
          </a:prstGeom>
        </p:spPr>
      </p:pic>
      <p:pic>
        <p:nvPicPr>
          <p:cNvPr id="26" name="그림 25" descr="건물, 앉아있는, 컴퓨터이(가) 표시된 사진&#10;&#10;자동 생성된 설명">
            <a:extLst>
              <a:ext uri="{FF2B5EF4-FFF2-40B4-BE49-F238E27FC236}">
                <a16:creationId xmlns:a16="http://schemas.microsoft.com/office/drawing/2014/main" id="{4BF2E1F6-9E9A-4378-B253-3A1A56937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171" y="20754745"/>
            <a:ext cx="5605381" cy="4174896"/>
          </a:xfrm>
          <a:prstGeom prst="rect">
            <a:avLst/>
          </a:prstGeom>
        </p:spPr>
      </p:pic>
      <p:sp>
        <p:nvSpPr>
          <p:cNvPr id="31" name="모서리가 둥근 직사각형 10">
            <a:extLst>
              <a:ext uri="{FF2B5EF4-FFF2-40B4-BE49-F238E27FC236}">
                <a16:creationId xmlns:a16="http://schemas.microsoft.com/office/drawing/2014/main" id="{A8414262-09D9-40E4-8916-CA8A7351153D}"/>
              </a:ext>
            </a:extLst>
          </p:cNvPr>
          <p:cNvSpPr/>
          <p:nvPr/>
        </p:nvSpPr>
        <p:spPr>
          <a:xfrm>
            <a:off x="2946397" y="39545806"/>
            <a:ext cx="24841201" cy="705928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본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연구는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IDEC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에서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MPW 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및 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EDA Tool</a:t>
            </a:r>
            <a:r>
              <a:rPr lang="ko-KR" altLang="en-US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을 지원받아 수행하였습니다</a:t>
            </a:r>
            <a:r>
              <a:rPr lang="en-US" altLang="ko-KR" sz="28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.</a:t>
            </a:r>
            <a:endParaRPr lang="ko-KR" altLang="en-US" sz="28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0DBD57-AC85-41CA-A13E-A920CF3CDDC4}"/>
              </a:ext>
            </a:extLst>
          </p:cNvPr>
          <p:cNvSpPr txBox="1"/>
          <p:nvPr/>
        </p:nvSpPr>
        <p:spPr>
          <a:xfrm>
            <a:off x="2946397" y="38656639"/>
            <a:ext cx="804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/>
              <a:t>Acknowledgment</a:t>
            </a: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604</TotalTime>
  <Words>831</Words>
  <Application>Microsoft Office PowerPoint</Application>
  <PresentationFormat>사용자 지정</PresentationFormat>
  <Paragraphs>39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Arial Unicode MS</vt:lpstr>
      <vt:lpstr>맑은 고딕</vt:lpstr>
      <vt:lpstr>Arial</vt:lpstr>
      <vt:lpstr>Calibri</vt:lpstr>
      <vt:lpstr>Calibri Light</vt:lpstr>
      <vt:lpstr>Cambria Math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이기석</cp:lastModifiedBy>
  <cp:revision>48</cp:revision>
  <dcterms:created xsi:type="dcterms:W3CDTF">2018-03-08T06:02:33Z</dcterms:created>
  <dcterms:modified xsi:type="dcterms:W3CDTF">2020-05-11T04:06:55Z</dcterms:modified>
</cp:coreProperties>
</file>